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4" y="1326293"/>
            <a:ext cx="4334216" cy="41518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863" y="1286646"/>
            <a:ext cx="3871488" cy="4615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345" y="1202723"/>
            <a:ext cx="3711575" cy="48178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-1" y="131805"/>
            <a:ext cx="3122141" cy="313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PEM </a:t>
            </a:r>
            <a:r>
              <a:rPr lang="en-US" altLang="zh-CN" b="1" dirty="0" smtClean="0"/>
              <a:t>checking method used </a:t>
            </a:r>
            <a:endParaRPr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22394" y="661255"/>
            <a:ext cx="7443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</a:t>
            </a:r>
            <a:r>
              <a:rPr lang="en-US" altLang="zh-CN" dirty="0" smtClean="0"/>
              <a:t> checked the PEM following the method below, which is in PEM user manual.</a:t>
            </a:r>
          </a:p>
        </p:txBody>
      </p:sp>
    </p:spTree>
    <p:extLst>
      <p:ext uri="{BB962C8B-B14F-4D97-AF65-F5344CB8AC3E}">
        <p14:creationId xmlns:p14="http://schemas.microsoft.com/office/powerpoint/2010/main" val="1444394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" y="255373"/>
            <a:ext cx="2215977" cy="313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Waveform </a:t>
            </a:r>
            <a:r>
              <a:rPr lang="en-US" altLang="zh-CN" b="1" dirty="0" smtClean="0"/>
              <a:t>observed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7402" t="11282" r="19308" b="32627"/>
          <a:stretch/>
        </p:blipFill>
        <p:spPr>
          <a:xfrm>
            <a:off x="1331111" y="723370"/>
            <a:ext cx="4544829" cy="26087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220" y="723370"/>
            <a:ext cx="4470050" cy="25222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530" y="3797086"/>
            <a:ext cx="4651990" cy="26657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77530" y="3349519"/>
            <a:ext cx="5115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When </a:t>
            </a:r>
            <a:r>
              <a:rPr lang="el-GR" altLang="zh-CN" sz="1400" dirty="0" smtClean="0"/>
              <a:t>δ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= 0.5 </a:t>
            </a:r>
            <a:r>
              <a:rPr lang="en-US" altLang="zh-CN" sz="1400" dirty="0" smtClean="0"/>
              <a:t>λ, there is a pit while </a:t>
            </a:r>
            <a:r>
              <a:rPr lang="en-US" altLang="zh-CN" sz="1400" dirty="0"/>
              <a:t>the </a:t>
            </a:r>
            <a:r>
              <a:rPr lang="en-US" altLang="zh-CN" sz="1400" dirty="0" smtClean="0"/>
              <a:t>neighbor </a:t>
            </a:r>
            <a:r>
              <a:rPr lang="en-US" altLang="zh-CN" sz="1400" dirty="0" smtClean="0"/>
              <a:t>is a hump.</a:t>
            </a:r>
            <a:endParaRPr lang="en-US" altLang="zh-CN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7470934" y="3283327"/>
            <a:ext cx="393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When </a:t>
            </a:r>
            <a:r>
              <a:rPr lang="el-GR" altLang="zh-CN" sz="1400" dirty="0" smtClean="0"/>
              <a:t>δ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= </a:t>
            </a:r>
            <a:r>
              <a:rPr lang="en-US" altLang="zh-CN" sz="1400" dirty="0" smtClean="0"/>
              <a:t>0.4 </a:t>
            </a:r>
            <a:r>
              <a:rPr lang="en-US" altLang="zh-CN" sz="1400" dirty="0" smtClean="0"/>
              <a:t>λ, the two wave peak have distinct different height.</a:t>
            </a:r>
            <a:endParaRPr lang="en-US" altLang="zh-CN" sz="1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202724" y="6462794"/>
            <a:ext cx="4590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When </a:t>
            </a:r>
            <a:r>
              <a:rPr lang="el-GR" altLang="zh-CN" sz="1400" dirty="0" smtClean="0"/>
              <a:t>δ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= </a:t>
            </a:r>
            <a:r>
              <a:rPr lang="en-US" altLang="zh-CN" sz="1400" dirty="0" smtClean="0"/>
              <a:t>0.4 </a:t>
            </a:r>
            <a:r>
              <a:rPr lang="en-US" altLang="zh-CN" sz="1400" dirty="0" smtClean="0"/>
              <a:t>λ, the two peak are also deferent.</a:t>
            </a:r>
            <a:endParaRPr lang="zh-CN" altLang="en-US" sz="1400" dirty="0" smtClean="0"/>
          </a:p>
        </p:txBody>
      </p:sp>
      <p:sp>
        <p:nvSpPr>
          <p:cNvPr id="5" name="椭圆 4"/>
          <p:cNvSpPr/>
          <p:nvPr/>
        </p:nvSpPr>
        <p:spPr>
          <a:xfrm>
            <a:off x="2553729" y="1301578"/>
            <a:ext cx="667265" cy="682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603525" y="1301578"/>
            <a:ext cx="667265" cy="682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299093" y="1301578"/>
            <a:ext cx="667265" cy="682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337508" y="1284283"/>
            <a:ext cx="667265" cy="682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639331" y="4140396"/>
            <a:ext cx="667265" cy="682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717825" y="4128112"/>
            <a:ext cx="667265" cy="682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678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122603" y="643331"/>
            <a:ext cx="10616315" cy="2923877"/>
            <a:chOff x="1105511" y="933888"/>
            <a:chExt cx="10616315" cy="2923877"/>
          </a:xfrm>
        </p:grpSpPr>
        <p:sp>
          <p:nvSpPr>
            <p:cNvPr id="2" name="文本框 1"/>
            <p:cNvSpPr txBox="1"/>
            <p:nvPr/>
          </p:nvSpPr>
          <p:spPr>
            <a:xfrm>
              <a:off x="1105511" y="933888"/>
              <a:ext cx="10616315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1600" dirty="0" smtClean="0"/>
                <a:t>PEM-100</a:t>
              </a:r>
              <a:r>
                <a:rPr lang="zh-CN" altLang="en-US" sz="1600" dirty="0" smtClean="0"/>
                <a:t>，</a:t>
              </a:r>
              <a:r>
                <a:rPr lang="en-US" altLang="zh-CN" sz="1600" dirty="0" smtClean="0"/>
                <a:t>detailed information are as follows</a:t>
              </a:r>
              <a:r>
                <a:rPr lang="zh-CN" altLang="en-US" sz="1600" dirty="0" smtClean="0"/>
                <a:t>：</a:t>
              </a:r>
              <a:endParaRPr lang="en-US" altLang="zh-CN" sz="1600" dirty="0" smtClean="0"/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altLang="zh-CN" sz="1600" dirty="0" smtClean="0"/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altLang="zh-CN" sz="1600" dirty="0"/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altLang="zh-CN" sz="1600" dirty="0" smtClean="0"/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altLang="zh-CN" sz="1600" dirty="0" smtClean="0"/>
            </a:p>
            <a:p>
              <a:pPr>
                <a:spcBef>
                  <a:spcPts val="600"/>
                </a:spcBef>
              </a:pPr>
              <a:endParaRPr lang="en-US" altLang="zh-CN" sz="1600" dirty="0" smtClean="0"/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1600" dirty="0" smtClean="0"/>
                <a:t>The light source is </a:t>
              </a:r>
              <a:r>
                <a:rPr lang="en-US" altLang="zh-CN" sz="1600" dirty="0"/>
                <a:t>a lasing </a:t>
              </a:r>
              <a:r>
                <a:rPr lang="en-US" altLang="zh-CN" sz="1600" dirty="0" smtClean="0"/>
                <a:t>diode(</a:t>
              </a:r>
              <a:r>
                <a:rPr lang="en-US" altLang="zh-CN" sz="1600" dirty="0" err="1" smtClean="0"/>
                <a:t>Thorlabs</a:t>
              </a:r>
              <a:r>
                <a:rPr lang="en-US" altLang="zh-CN" sz="1600" dirty="0" smtClean="0"/>
                <a:t> </a:t>
              </a:r>
              <a:r>
                <a:rPr lang="en-US" altLang="zh-CN" sz="1600" dirty="0" err="1" smtClean="0"/>
                <a:t>inc.</a:t>
              </a:r>
              <a:r>
                <a:rPr lang="en-US" altLang="zh-CN" sz="1600" dirty="0" smtClean="0"/>
                <a:t> </a:t>
              </a:r>
              <a:r>
                <a:rPr lang="en-US" altLang="zh-CN" sz="1600" dirty="0" smtClean="0"/>
                <a:t>CPS635R),  whose wavelength was measured and set to PEM controller.</a:t>
              </a:r>
              <a:endParaRPr lang="en-US" altLang="zh-CN" sz="1600" dirty="0" smtClean="0"/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1600" dirty="0" smtClean="0"/>
                <a:t>The polarizer and analyzer </a:t>
              </a:r>
              <a:r>
                <a:rPr lang="en-US" altLang="zh-CN" sz="1600" dirty="0"/>
                <a:t>are </a:t>
              </a:r>
              <a:r>
                <a:rPr lang="en-US" altLang="zh-CN" sz="1600" dirty="0" err="1"/>
                <a:t>Glan</a:t>
              </a:r>
              <a:r>
                <a:rPr lang="en-US" altLang="zh-CN" sz="1600" dirty="0"/>
                <a:t>-Thompson </a:t>
              </a:r>
              <a:r>
                <a:rPr lang="en-US" altLang="zh-CN" sz="1600" dirty="0" smtClean="0"/>
                <a:t>Polarizers(</a:t>
              </a:r>
              <a:r>
                <a:rPr lang="en-US" altLang="zh-CN" sz="1600" dirty="0" err="1" smtClean="0"/>
                <a:t>Thorlabs</a:t>
              </a:r>
              <a:r>
                <a:rPr lang="en-US" altLang="zh-CN" sz="1600" dirty="0" smtClean="0"/>
                <a:t> </a:t>
              </a:r>
              <a:r>
                <a:rPr lang="en-US" altLang="zh-CN" sz="1600" dirty="0" err="1" smtClean="0"/>
                <a:t>inc.</a:t>
              </a:r>
              <a:r>
                <a:rPr lang="en-US" altLang="zh-CN" sz="1600" dirty="0" smtClean="0"/>
                <a:t> </a:t>
              </a:r>
              <a:r>
                <a:rPr lang="en-US" altLang="zh-CN" sz="1600" dirty="0" smtClean="0"/>
                <a:t>GTH10M-A</a:t>
              </a:r>
              <a:r>
                <a:rPr lang="en-US" altLang="zh-CN" sz="1600" dirty="0" smtClean="0"/>
                <a:t>).</a:t>
              </a:r>
              <a:endParaRPr lang="en-US" altLang="zh-CN" sz="1600" dirty="0" smtClean="0"/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1600" dirty="0" smtClean="0"/>
                <a:t>The detector model </a:t>
              </a:r>
              <a:r>
                <a:rPr lang="en-US" altLang="zh-CN" sz="1600" dirty="0"/>
                <a:t>is DET-200-004, </a:t>
              </a:r>
              <a:r>
                <a:rPr lang="en-US" altLang="zh-CN" sz="1600" dirty="0" smtClean="0"/>
                <a:t>Hinds </a:t>
              </a:r>
              <a:r>
                <a:rPr lang="en-US" altLang="zh-CN" sz="1600" dirty="0" err="1" smtClean="0"/>
                <a:t>inc.</a:t>
              </a:r>
              <a:endParaRPr lang="zh-CN" altLang="en-US" sz="1600" dirty="0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8995" y="1817711"/>
              <a:ext cx="1863535" cy="701227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8203" y="1511072"/>
              <a:ext cx="2235561" cy="1314506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1" y="255373"/>
            <a:ext cx="2693772" cy="313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Optical </a:t>
            </a:r>
            <a:r>
              <a:rPr lang="en-US" altLang="zh-CN" b="1" dirty="0"/>
              <a:t>components </a:t>
            </a:r>
            <a:r>
              <a:rPr lang="en-US" altLang="zh-CN" b="1" dirty="0" smtClean="0"/>
              <a:t>used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6858" y="4230168"/>
            <a:ext cx="7535175" cy="109076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6548" y="3867289"/>
            <a:ext cx="296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</a:t>
            </a:r>
            <a:r>
              <a:rPr lang="en-US" altLang="zh-CN" dirty="0" smtClean="0"/>
              <a:t>hoto of the structure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9" name="线形标注 1 8"/>
          <p:cNvSpPr/>
          <p:nvPr/>
        </p:nvSpPr>
        <p:spPr>
          <a:xfrm>
            <a:off x="1436087" y="5737675"/>
            <a:ext cx="854186" cy="167823"/>
          </a:xfrm>
          <a:prstGeom prst="borderCallout1">
            <a:avLst>
              <a:gd name="adj1" fmla="val -5526"/>
              <a:gd name="adj2" fmla="val 51429"/>
              <a:gd name="adj3" fmla="val -562366"/>
              <a:gd name="adj4" fmla="val 8119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light source 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线形标注 1 17"/>
          <p:cNvSpPr/>
          <p:nvPr/>
        </p:nvSpPr>
        <p:spPr>
          <a:xfrm>
            <a:off x="2501532" y="5737675"/>
            <a:ext cx="727700" cy="176013"/>
          </a:xfrm>
          <a:prstGeom prst="borderCallout1">
            <a:avLst>
              <a:gd name="adj1" fmla="val -5526"/>
              <a:gd name="adj2" fmla="val 51429"/>
              <a:gd name="adj3" fmla="val -567222"/>
              <a:gd name="adj4" fmla="val 7265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polarizer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线形标注 1 18"/>
          <p:cNvSpPr/>
          <p:nvPr/>
        </p:nvSpPr>
        <p:spPr>
          <a:xfrm>
            <a:off x="3313383" y="5737675"/>
            <a:ext cx="600592" cy="176015"/>
          </a:xfrm>
          <a:prstGeom prst="borderCallout1">
            <a:avLst>
              <a:gd name="adj1" fmla="val -5526"/>
              <a:gd name="adj2" fmla="val 51429"/>
              <a:gd name="adj3" fmla="val -552656"/>
              <a:gd name="adj4" fmla="val 7407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PEM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线形标注 1 19"/>
          <p:cNvSpPr/>
          <p:nvPr/>
        </p:nvSpPr>
        <p:spPr>
          <a:xfrm>
            <a:off x="6612059" y="5737675"/>
            <a:ext cx="736091" cy="176014"/>
          </a:xfrm>
          <a:prstGeom prst="borderCallout1">
            <a:avLst>
              <a:gd name="adj1" fmla="val -5526"/>
              <a:gd name="adj2" fmla="val 51429"/>
              <a:gd name="adj3" fmla="val -547801"/>
              <a:gd name="adj4" fmla="val 6980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线形标注 1 20"/>
          <p:cNvSpPr/>
          <p:nvPr/>
        </p:nvSpPr>
        <p:spPr>
          <a:xfrm>
            <a:off x="7825562" y="5737673"/>
            <a:ext cx="791215" cy="176015"/>
          </a:xfrm>
          <a:prstGeom prst="borderCallout1">
            <a:avLst>
              <a:gd name="adj1" fmla="val -5526"/>
              <a:gd name="adj2" fmla="val 51429"/>
              <a:gd name="adj3" fmla="val -521600"/>
              <a:gd name="adj4" fmla="val 553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detector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线形标注 1 21"/>
          <p:cNvSpPr/>
          <p:nvPr/>
        </p:nvSpPr>
        <p:spPr>
          <a:xfrm>
            <a:off x="1989977" y="6498251"/>
            <a:ext cx="810888" cy="176015"/>
          </a:xfrm>
          <a:prstGeom prst="borderCallout1">
            <a:avLst>
              <a:gd name="adj1" fmla="val -5526"/>
              <a:gd name="adj2" fmla="val 51429"/>
              <a:gd name="adj3" fmla="val -1011272"/>
              <a:gd name="adj4" fmla="val 8181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</a:rPr>
              <a:t>diaphragm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线形标注 1 22"/>
          <p:cNvSpPr/>
          <p:nvPr/>
        </p:nvSpPr>
        <p:spPr>
          <a:xfrm>
            <a:off x="5642919" y="6498251"/>
            <a:ext cx="828878" cy="176015"/>
          </a:xfrm>
          <a:prstGeom prst="borderCallout1">
            <a:avLst>
              <a:gd name="adj1" fmla="val -5526"/>
              <a:gd name="adj2" fmla="val 51429"/>
              <a:gd name="adj3" fmla="val -941069"/>
              <a:gd name="adj4" fmla="val 1153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diaphragm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线形标注 1 23"/>
          <p:cNvSpPr/>
          <p:nvPr/>
        </p:nvSpPr>
        <p:spPr>
          <a:xfrm>
            <a:off x="7224970" y="6581159"/>
            <a:ext cx="815159" cy="182106"/>
          </a:xfrm>
          <a:prstGeom prst="borderCallout1">
            <a:avLst>
              <a:gd name="adj1" fmla="val -5526"/>
              <a:gd name="adj2" fmla="val 51429"/>
              <a:gd name="adj3" fmla="val -981781"/>
              <a:gd name="adj4" fmla="val 9108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diaphragm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8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133</Words>
  <Application>Microsoft Office PowerPoint</Application>
  <PresentationFormat>宽屏</PresentationFormat>
  <Paragraphs>25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e102</dc:creator>
  <cp:lastModifiedBy>printer</cp:lastModifiedBy>
  <cp:revision>44</cp:revision>
  <dcterms:created xsi:type="dcterms:W3CDTF">2019-05-09T01:42:18Z</dcterms:created>
  <dcterms:modified xsi:type="dcterms:W3CDTF">2019-05-10T02:31:05Z</dcterms:modified>
</cp:coreProperties>
</file>